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7" r:id="rId7"/>
    <p:sldId id="268"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22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3/30/2021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3/30/2021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www.geogebra.org/"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0662-1F97-428E-A7C0-4D67097B6ECB}"/>
              </a:ext>
            </a:extLst>
          </p:cNvPr>
          <p:cNvSpPr>
            <a:spLocks noGrp="1"/>
          </p:cNvSpPr>
          <p:nvPr>
            <p:ph type="ctrTitle"/>
          </p:nvPr>
        </p:nvSpPr>
        <p:spPr/>
        <p:txBody>
          <a:bodyPr/>
          <a:lstStyle/>
          <a:p>
            <a:r>
              <a:rPr lang="en-US" sz="1800" dirty="0">
                <a:effectLst/>
                <a:latin typeface="Times New Roman" panose="02020603050405020304" pitchFamily="18" charset="0"/>
                <a:ea typeface="Calibri" panose="020F0502020204030204" pitchFamily="34" charset="0"/>
              </a:rPr>
              <a:t>When constructing the orbit of Mercury, a ‘neat and clean’ square space ellipse fails to close where it should. This perceived geometric failure causes the orbit to rotate in space. This paper explorers Galilean Circular Energy Curves as a means to close such perceived irregular square space orbit phenomena. Using Euclidean Geometry, Descartes Analytic Geometry, and Elementary Calculus provides a curved space perception that will close an adjusted Keplerian Elliptical orbit allowing rotation in space with a ‘neat clean’ square space plane </a:t>
            </a:r>
            <a:endParaRPr lang="en-US" dirty="0"/>
          </a:p>
        </p:txBody>
      </p:sp>
      <p:sp>
        <p:nvSpPr>
          <p:cNvPr id="3" name="Subtitle 2">
            <a:extLst>
              <a:ext uri="{FF2B5EF4-FFF2-40B4-BE49-F238E27FC236}">
                <a16:creationId xmlns:a16="http://schemas.microsoft.com/office/drawing/2014/main" id="{4B5CA4CF-5923-40D3-A2FF-F0CA506F55A0}"/>
              </a:ext>
            </a:extLst>
          </p:cNvPr>
          <p:cNvSpPr>
            <a:spLocks noGrp="1"/>
          </p:cNvSpPr>
          <p:nvPr>
            <p:ph type="subTitle" idx="1"/>
          </p:nvPr>
        </p:nvSpPr>
        <p:spPr/>
        <p:txBody>
          <a:bodyPr/>
          <a:lstStyle/>
          <a:p>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Constructing </a:t>
            </a:r>
            <a:r>
              <a:rPr lang="en-US" dirty="0">
                <a:latin typeface="Calibri Light" panose="020F0302020204030204" pitchFamily="34" charset="0"/>
                <a:ea typeface="Times New Roman" panose="02020603050405020304" pitchFamily="18" charset="0"/>
                <a:cs typeface="Times New Roman" panose="02020603050405020304" pitchFamily="18" charset="0"/>
              </a:rPr>
              <a:t>orbit energy curves</a:t>
            </a:r>
            <a:endParaRPr lang="en-US" dirty="0"/>
          </a:p>
        </p:txBody>
      </p:sp>
      <p:graphicFrame>
        <p:nvGraphicFramePr>
          <p:cNvPr id="4" name="Table 3">
            <a:extLst>
              <a:ext uri="{FF2B5EF4-FFF2-40B4-BE49-F238E27FC236}">
                <a16:creationId xmlns:a16="http://schemas.microsoft.com/office/drawing/2014/main" id="{D889958F-F13F-429E-B060-844D9E946BE4}"/>
              </a:ext>
            </a:extLst>
          </p:cNvPr>
          <p:cNvGraphicFramePr>
            <a:graphicFrameLocks noGrp="1"/>
          </p:cNvGraphicFramePr>
          <p:nvPr>
            <p:extLst>
              <p:ext uri="{D42A27DB-BD31-4B8C-83A1-F6EECF244321}">
                <p14:modId xmlns:p14="http://schemas.microsoft.com/office/powerpoint/2010/main" val="1121823660"/>
              </p:ext>
            </p:extLst>
          </p:nvPr>
        </p:nvGraphicFramePr>
        <p:xfrm>
          <a:off x="5155349" y="4942795"/>
          <a:ext cx="1881302" cy="689977"/>
        </p:xfrm>
        <a:graphic>
          <a:graphicData uri="http://schemas.openxmlformats.org/drawingml/2006/table">
            <a:tbl>
              <a:tblPr>
                <a:tableStyleId>{5C22544A-7EE6-4342-B048-85BDC9FD1C3A}</a:tableStyleId>
              </a:tblPr>
              <a:tblGrid>
                <a:gridCol w="1881302">
                  <a:extLst>
                    <a:ext uri="{9D8B030D-6E8A-4147-A177-3AD203B41FA5}">
                      <a16:colId xmlns:a16="http://schemas.microsoft.com/office/drawing/2014/main" val="3189349276"/>
                    </a:ext>
                  </a:extLst>
                </a:gridCol>
              </a:tblGrid>
              <a:tr h="689977">
                <a:tc>
                  <a:txBody>
                    <a:bodyPr/>
                    <a:lstStyle/>
                    <a:p>
                      <a:pPr marL="0" marR="0" algn="l">
                        <a:spcBef>
                          <a:spcPts val="0"/>
                        </a:spcBef>
                        <a:spcAft>
                          <a:spcPts val="0"/>
                        </a:spcAft>
                      </a:pPr>
                      <a:r>
                        <a:rPr lang="en-US" sz="1800" dirty="0">
                          <a:effectLst/>
                        </a:rPr>
                        <a:t>OCTOBER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8745" marR="118745" marT="0" marB="0"/>
                </a:tc>
                <a:extLst>
                  <a:ext uri="{0D108BD9-81ED-4DB2-BD59-A6C34878D82A}">
                    <a16:rowId xmlns:a16="http://schemas.microsoft.com/office/drawing/2014/main" val="1318436133"/>
                  </a:ext>
                </a:extLst>
              </a:tr>
            </a:tbl>
          </a:graphicData>
        </a:graphic>
      </p:graphicFrame>
      <p:sp>
        <p:nvSpPr>
          <p:cNvPr id="5" name="Rectangle 1">
            <a:extLst>
              <a:ext uri="{FF2B5EF4-FFF2-40B4-BE49-F238E27FC236}">
                <a16:creationId xmlns:a16="http://schemas.microsoft.com/office/drawing/2014/main" id="{8898261B-3DFA-4DD4-B370-53B0A20B21CC}"/>
              </a:ext>
            </a:extLst>
          </p:cNvPr>
          <p:cNvSpPr>
            <a:spLocks noChangeArrowheads="1"/>
          </p:cNvSpPr>
          <p:nvPr/>
        </p:nvSpPr>
        <p:spPr bwMode="auto">
          <a:xfrm>
            <a:off x="6390339" y="4456786"/>
            <a:ext cx="9673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2016</a:t>
            </a:r>
            <a:r>
              <a:rPr kumimoji="0" lang="en-US" altLang="en-US" sz="8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85266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D06357-00EC-4936-BEC1-5C3E7DEB3B51}"/>
              </a:ext>
            </a:extLst>
          </p:cNvPr>
          <p:cNvSpPr txBox="1"/>
          <p:nvPr/>
        </p:nvSpPr>
        <p:spPr>
          <a:xfrm>
            <a:off x="735725" y="287960"/>
            <a:ext cx="11172496"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Mercury demonstrates this phenomenon and I construct both curves and show where space curves keep separate controlling energy of orbit needed to allow space curve elliptical major diameter geometric completeness.</a:t>
            </a:r>
            <a:endParaRPr lang="en-US" dirty="0"/>
          </a:p>
        </p:txBody>
      </p:sp>
      <p:pic>
        <p:nvPicPr>
          <p:cNvPr id="5" name="Picture 4">
            <a:extLst>
              <a:ext uri="{FF2B5EF4-FFF2-40B4-BE49-F238E27FC236}">
                <a16:creationId xmlns:a16="http://schemas.microsoft.com/office/drawing/2014/main" id="{2C47A88B-F3D2-4D86-8A27-463906CFFC83}"/>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16636"/>
          <a:stretch/>
        </p:blipFill>
        <p:spPr bwMode="auto">
          <a:xfrm>
            <a:off x="338674" y="1287200"/>
            <a:ext cx="6400800" cy="4572000"/>
          </a:xfrm>
          <a:prstGeom prst="rect">
            <a:avLst/>
          </a:prstGeom>
          <a:noFill/>
          <a:ln w="9525" cap="flat" cmpd="sng" algn="ctr">
            <a:solidFill>
              <a:sysClr val="windowText" lastClr="FFFFFF"/>
            </a:solidFill>
            <a:prstDash val="solid"/>
            <a:round/>
            <a:headEnd type="none" w="med" len="med"/>
            <a:tailEnd type="none" w="med" len="med"/>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5CD120C-29F4-4012-8ECA-B9045CBCB5A3}"/>
              </a:ext>
            </a:extLst>
          </p:cNvPr>
          <p:cNvSpPr txBox="1"/>
          <p:nvPr/>
        </p:nvSpPr>
        <p:spPr>
          <a:xfrm>
            <a:off x="338674" y="5473445"/>
            <a:ext cx="6096000" cy="1477328"/>
          </a:xfrm>
          <a:prstGeom prst="rect">
            <a:avLst/>
          </a:prstGeom>
          <a:noFill/>
        </p:spPr>
        <p:txBody>
          <a:bodyPr wrap="square">
            <a:spAutoFit/>
          </a:bodyPr>
          <a:lstStyle/>
          <a:p>
            <a:pPr marL="0" marR="0">
              <a:spcBef>
                <a:spcPts val="0"/>
              </a:spcBef>
              <a:spcAft>
                <a:spcPts val="1000"/>
              </a:spcAft>
            </a:pPr>
            <a:r>
              <a:rPr lang="en-US" sz="18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5: two orbit curves sum orbit motion, one for position and one for energy of position. Both source from event radius of average energy where they are equivalent, congruent, establishing sum total available energy for stable orbit between M1 &amp; M2.</a:t>
            </a:r>
          </a:p>
        </p:txBody>
      </p:sp>
    </p:spTree>
    <p:extLst>
      <p:ext uri="{BB962C8B-B14F-4D97-AF65-F5344CB8AC3E}">
        <p14:creationId xmlns:p14="http://schemas.microsoft.com/office/powerpoint/2010/main" val="294448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69EF56-17C3-4938-9876-5C4C2996F5B0}"/>
              </a:ext>
            </a:extLst>
          </p:cNvPr>
          <p:cNvSpPr txBox="1"/>
          <p:nvPr/>
        </p:nvSpPr>
        <p:spPr>
          <a:xfrm>
            <a:off x="3237186" y="144545"/>
            <a:ext cx="609600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3 TRANSFER ORBIT CURVES TO ACCRETION PLANE USING EVENT RADII AS PARAMETERS</a:t>
            </a:r>
            <a:endParaRPr lang="en-US" dirty="0"/>
          </a:p>
        </p:txBody>
      </p:sp>
      <p:pic>
        <p:nvPicPr>
          <p:cNvPr id="5" name="Picture 4">
            <a:extLst>
              <a:ext uri="{FF2B5EF4-FFF2-40B4-BE49-F238E27FC236}">
                <a16:creationId xmlns:a16="http://schemas.microsoft.com/office/drawing/2014/main" id="{C88B049A-8F32-4581-8A40-0F64698AC5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49214" y="1016848"/>
            <a:ext cx="8596574" cy="5588904"/>
          </a:xfrm>
          <a:prstGeom prst="rect">
            <a:avLst/>
          </a:prstGeom>
          <a:noFill/>
          <a:ln>
            <a:noFill/>
          </a:ln>
        </p:spPr>
      </p:pic>
    </p:spTree>
    <p:extLst>
      <p:ext uri="{BB962C8B-B14F-4D97-AF65-F5344CB8AC3E}">
        <p14:creationId xmlns:p14="http://schemas.microsoft.com/office/powerpoint/2010/main" val="99978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544EA-B40A-4C99-89D3-8C255BA4E1E2}"/>
              </a:ext>
            </a:extLst>
          </p:cNvPr>
          <p:cNvSpPr txBox="1"/>
          <p:nvPr/>
        </p:nvSpPr>
        <p:spPr>
          <a:xfrm>
            <a:off x="3048000" y="113014"/>
            <a:ext cx="609600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TRANSFER ORBIT CURVES TO ACCRETION PLANE USING EVENT RADIS PARAMETERS</a:t>
            </a:r>
            <a:endParaRPr lang="en-US" dirty="0"/>
          </a:p>
        </p:txBody>
      </p:sp>
      <p:pic>
        <p:nvPicPr>
          <p:cNvPr id="4" name="Picture 3">
            <a:extLst>
              <a:ext uri="{FF2B5EF4-FFF2-40B4-BE49-F238E27FC236}">
                <a16:creationId xmlns:a16="http://schemas.microsoft.com/office/drawing/2014/main" id="{63DFF4C1-4E8E-4D6C-A0BE-132E25C27B09}"/>
              </a:ext>
            </a:extLst>
          </p:cNvPr>
          <p:cNvPicPr/>
          <p:nvPr/>
        </p:nvPicPr>
        <p:blipFill rotWithShape="1">
          <a:blip r:embed="rId2">
            <a:extLst>
              <a:ext uri="{28A0092B-C50C-407E-A947-70E740481C1C}">
                <a14:useLocalDpi xmlns:a14="http://schemas.microsoft.com/office/drawing/2010/main" val="0"/>
              </a:ext>
            </a:extLst>
          </a:blip>
          <a:srcRect r="27874"/>
          <a:stretch/>
        </p:blipFill>
        <p:spPr bwMode="auto">
          <a:xfrm>
            <a:off x="457692" y="808552"/>
            <a:ext cx="5491163" cy="5240896"/>
          </a:xfrm>
          <a:prstGeom prst="rect">
            <a:avLst/>
          </a:prstGeom>
          <a:noFill/>
          <a:ln>
            <a:solidFill>
              <a:schemeClr val="tx1"/>
            </a:solid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3462BC3-CFA2-4B28-B4A3-97D5838C9A7E}"/>
              </a:ext>
            </a:extLst>
          </p:cNvPr>
          <p:cNvSpPr txBox="1"/>
          <p:nvPr/>
        </p:nvSpPr>
        <p:spPr>
          <a:xfrm>
            <a:off x="6873766" y="808552"/>
            <a:ext cx="4204138" cy="4533292"/>
          </a:xfrm>
          <a:prstGeom prst="rect">
            <a:avLst/>
          </a:prstGeom>
          <a:noFill/>
        </p:spPr>
        <p:txBody>
          <a:bodyPr wrap="square">
            <a:spAutoFit/>
          </a:bodyPr>
          <a:lstStyle/>
          <a:p>
            <a:pPr marL="342900" marR="0" lvl="0" indent="-342900">
              <a:lnSpc>
                <a:spcPct val="115000"/>
              </a:lnSpc>
              <a:spcBef>
                <a:spcPts val="0"/>
              </a:spcBef>
              <a:spcAft>
                <a:spcPts val="0"/>
              </a:spcAft>
              <a:buFont typeface="+mj-lt"/>
              <a:buAutoNum type="arabicPeriod"/>
              <a:tabLst>
                <a:tab pos="166814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is not allowed to change shape of motive energy curve.</a:t>
            </a:r>
          </a:p>
          <a:p>
            <a:pPr marL="342900" marR="0" lvl="0" indent="-342900">
              <a:lnSpc>
                <a:spcPct val="115000"/>
              </a:lnSpc>
              <a:spcBef>
                <a:spcPts val="0"/>
              </a:spcBef>
              <a:spcAft>
                <a:spcPts val="0"/>
              </a:spcAft>
              <a:buFont typeface="+mj-lt"/>
              <a:buAutoNum type="arabicPeriod"/>
              <a:tabLst>
                <a:tab pos="166814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Center registration is constrained to the orbit period curve limit r = 1.5887.</a:t>
            </a:r>
          </a:p>
          <a:p>
            <a:pPr marL="342900" marR="0" lvl="0" indent="-342900">
              <a:lnSpc>
                <a:spcPct val="115000"/>
              </a:lnSpc>
              <a:spcBef>
                <a:spcPts val="0"/>
              </a:spcBef>
              <a:spcAft>
                <a:spcPts val="0"/>
              </a:spcAft>
              <a:buFont typeface="+mj-lt"/>
              <a:buAutoNum type="arabicPeriod"/>
              <a:tabLst>
                <a:tab pos="166814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let high noon be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a:t>
            </a:r>
            <a:r>
              <a:rPr lang="en-US" sz="1800" dirty="0">
                <a:effectLst/>
                <a:latin typeface="Calibri" panose="020F0502020204030204" pitchFamily="34" charset="0"/>
                <a:ea typeface="Calibri" panose="020F0502020204030204" pitchFamily="34" charset="0"/>
                <a:cs typeface="Times New Roman" panose="02020603050405020304" pitchFamily="18" charset="0"/>
              </a:rPr>
              <a:t> accretion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eventfor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Keplerian elliptic major diameter end point for perihelion of orbit we see swallowing of orbit parameters leaving undefined a ‘clean end-point closure’.</a:t>
            </a:r>
          </a:p>
          <a:p>
            <a:pPr marL="342900" marR="0" lvl="0" indent="-342900">
              <a:lnSpc>
                <a:spcPct val="115000"/>
              </a:lnSpc>
              <a:spcBef>
                <a:spcPts val="0"/>
              </a:spcBef>
              <a:spcAft>
                <a:spcPts val="1000"/>
              </a:spcAft>
              <a:buFont typeface="+mj-lt"/>
              <a:buAutoNum type="arabicPeriod"/>
              <a:tabLst>
                <a:tab pos="1668145"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allow center of energy curve to acquire curved space energy added to focal radius, we see a clean elliptic geometry can emerge.</a:t>
            </a:r>
          </a:p>
        </p:txBody>
      </p:sp>
      <p:sp>
        <p:nvSpPr>
          <p:cNvPr id="8" name="TextBox 7">
            <a:extLst>
              <a:ext uri="{FF2B5EF4-FFF2-40B4-BE49-F238E27FC236}">
                <a16:creationId xmlns:a16="http://schemas.microsoft.com/office/drawing/2014/main" id="{B27B2812-AD57-4EEF-8F56-F20D3492351F}"/>
              </a:ext>
            </a:extLst>
          </p:cNvPr>
          <p:cNvSpPr txBox="1"/>
          <p:nvPr/>
        </p:nvSpPr>
        <p:spPr>
          <a:xfrm>
            <a:off x="6096000" y="5449283"/>
            <a:ext cx="6096000" cy="1200329"/>
          </a:xfrm>
          <a:prstGeom prst="rect">
            <a:avLst/>
          </a:prstGeom>
          <a:noFill/>
        </p:spPr>
        <p:txBody>
          <a:bodyPr wrap="square">
            <a:spAutoFit/>
          </a:bodyPr>
          <a:lstStyle/>
          <a:p>
            <a:pPr marL="0" marR="0">
              <a:spcBef>
                <a:spcPts val="0"/>
              </a:spcBef>
              <a:spcAft>
                <a:spcPts val="1000"/>
              </a:spcAft>
            </a:pPr>
            <a:r>
              <a:rPr lang="en-US" sz="18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7: two energy curves construction. one at high noon and one at 6:00PM on the accretion plane showing energy exchange (one square space; high noon, and one curved space 6:00PM) between potential and motion of stable Gfield mechanical orbit.</a:t>
            </a:r>
          </a:p>
        </p:txBody>
      </p:sp>
    </p:spTree>
    <p:extLst>
      <p:ext uri="{BB962C8B-B14F-4D97-AF65-F5344CB8AC3E}">
        <p14:creationId xmlns:p14="http://schemas.microsoft.com/office/powerpoint/2010/main" val="162784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86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EA1794-69C2-483B-8531-73463ECC27E1}"/>
              </a:ext>
            </a:extLst>
          </p:cNvPr>
          <p:cNvSpPr txBox="1"/>
          <p:nvPr/>
        </p:nvSpPr>
        <p:spPr>
          <a:xfrm>
            <a:off x="367863" y="86638"/>
            <a:ext cx="10867696" cy="1347805"/>
          </a:xfrm>
          <a:prstGeom prst="rect">
            <a:avLst/>
          </a:prstGeom>
          <a:noFill/>
        </p:spPr>
        <p:txBody>
          <a:bodyPr wrap="square">
            <a:spAutoFit/>
          </a:bodyPr>
          <a:lstStyle/>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The following graph is a parametric description of the unit circle, unit parabola, and osculating circle at the parabola vertex showing vertex radius of curvature for the unit parabola curve is the diameter of the unit circle. An osculating circle is a math term for a "kissing" circle that best fits analysis of a location on a curve holding most accurate description of curvature as radius of that curvature. </a:t>
            </a:r>
          </a:p>
        </p:txBody>
      </p:sp>
      <p:pic>
        <p:nvPicPr>
          <p:cNvPr id="5" name="Picture 4">
            <a:extLst>
              <a:ext uri="{FF2B5EF4-FFF2-40B4-BE49-F238E27FC236}">
                <a16:creationId xmlns:a16="http://schemas.microsoft.com/office/drawing/2014/main" id="{DC8DBFB1-4FF7-4457-B47B-9F8F158CEF30}"/>
              </a:ext>
            </a:extLst>
          </p:cNvPr>
          <p:cNvPicPr>
            <a:picLocks noChangeAspect="1"/>
          </p:cNvPicPr>
          <p:nvPr/>
        </p:nvPicPr>
        <p:blipFill>
          <a:blip r:embed="rId2"/>
          <a:stretch>
            <a:fillRect/>
          </a:stretch>
        </p:blipFill>
        <p:spPr>
          <a:xfrm>
            <a:off x="539261" y="1705074"/>
            <a:ext cx="3932892" cy="3749040"/>
          </a:xfrm>
          <a:prstGeom prst="rect">
            <a:avLst/>
          </a:prstGeom>
        </p:spPr>
      </p:pic>
      <mc:AlternateContent xmlns:mc="http://schemas.openxmlformats.org/markup-compatibility/2006" xmlns:a14="http://schemas.microsoft.com/office/drawing/2010/main">
        <mc:Choice Requires="a14">
          <p:sp>
            <p:nvSpPr>
              <p:cNvPr id="7" name="Text Box 11">
                <a:extLst>
                  <a:ext uri="{FF2B5EF4-FFF2-40B4-BE49-F238E27FC236}">
                    <a16:creationId xmlns:a16="http://schemas.microsoft.com/office/drawing/2014/main" id="{1DBCFDEB-CCC4-4869-852E-A5AE881CAB24}"/>
                  </a:ext>
                </a:extLst>
              </p:cNvPr>
              <p:cNvSpPr txBox="1">
                <a:spLocks noChangeArrowheads="1"/>
              </p:cNvSpPr>
              <p:nvPr/>
            </p:nvSpPr>
            <p:spPr bwMode="auto">
              <a:xfrm>
                <a:off x="616096" y="5856831"/>
                <a:ext cx="2693911" cy="9145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ParametricPlot</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11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1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11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Cos</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Sin</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Cos</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Sin</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,−2,2},</m:t>
                      </m:r>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AspectRatio</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Automatic</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7" name="Text Box 11">
                <a:extLst>
                  <a:ext uri="{FF2B5EF4-FFF2-40B4-BE49-F238E27FC236}">
                    <a16:creationId xmlns:a16="http://schemas.microsoft.com/office/drawing/2014/main" id="{1DBCFDEB-CCC4-4869-852E-A5AE881CAB24}"/>
                  </a:ext>
                </a:extLst>
              </p:cNvPr>
              <p:cNvSpPr txBox="1">
                <a:spLocks noRot="1" noChangeAspect="1" noMove="1" noResize="1" noEditPoints="1" noAdjustHandles="1" noChangeArrowheads="1" noChangeShapeType="1" noTextEdit="1"/>
              </p:cNvSpPr>
              <p:nvPr/>
            </p:nvSpPr>
            <p:spPr bwMode="auto">
              <a:xfrm>
                <a:off x="616096" y="5856831"/>
                <a:ext cx="2693911" cy="914531"/>
              </a:xfrm>
              <a:prstGeom prst="rect">
                <a:avLst/>
              </a:prstGeom>
              <a:blipFill>
                <a:blip r:embed="rId3"/>
                <a:stretch>
                  <a:fillRect/>
                </a:stretch>
              </a:blipFill>
              <a:ln w="9525">
                <a:solidFill>
                  <a:srgbClr val="000000"/>
                </a:solidFill>
                <a:miter lim="800000"/>
                <a:headEnd/>
                <a:tailEnd/>
              </a:ln>
            </p:spPr>
            <p:txBody>
              <a:bodyPr/>
              <a:lstStyle/>
              <a:p>
                <a:r>
                  <a:rPr lang="en-US">
                    <a:noFill/>
                  </a:rPr>
                  <a:t> </a:t>
                </a:r>
              </a:p>
            </p:txBody>
          </p:sp>
        </mc:Fallback>
      </mc:AlternateContent>
      <p:sp>
        <p:nvSpPr>
          <p:cNvPr id="9" name="TextBox 8">
            <a:extLst>
              <a:ext uri="{FF2B5EF4-FFF2-40B4-BE49-F238E27FC236}">
                <a16:creationId xmlns:a16="http://schemas.microsoft.com/office/drawing/2014/main" id="{9C3D2A98-2512-4F3F-BFE3-C3FA15D79D62}"/>
              </a:ext>
            </a:extLst>
          </p:cNvPr>
          <p:cNvSpPr txBox="1"/>
          <p:nvPr/>
        </p:nvSpPr>
        <p:spPr>
          <a:xfrm>
            <a:off x="4971393" y="1587203"/>
            <a:ext cx="6096000" cy="703911"/>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Forget the differential geometry meter of curvature and stick with two curves, the unit circle and unit parabola.</a:t>
            </a:r>
          </a:p>
        </p:txBody>
      </p:sp>
      <p:sp>
        <p:nvSpPr>
          <p:cNvPr id="11" name="Text Box 20">
            <a:extLst>
              <a:ext uri="{FF2B5EF4-FFF2-40B4-BE49-F238E27FC236}">
                <a16:creationId xmlns:a16="http://schemas.microsoft.com/office/drawing/2014/main" id="{444E8DD1-11E4-4246-9402-58C601710B38}"/>
              </a:ext>
            </a:extLst>
          </p:cNvPr>
          <p:cNvSpPr txBox="1">
            <a:spLocks noChangeArrowheads="1"/>
          </p:cNvSpPr>
          <p:nvPr/>
        </p:nvSpPr>
        <p:spPr bwMode="auto">
          <a:xfrm>
            <a:off x="709325" y="5495384"/>
            <a:ext cx="2717800"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Times New Roman" panose="02020603050405020304" pitchFamily="18" charset="0"/>
              </a:rPr>
              <a:t>Figure 1: </a:t>
            </a:r>
            <a:r>
              <a:rPr kumimoji="0" lang="en-US" altLang="en-US" sz="900" b="0" i="0"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Times New Roman" panose="02020603050405020304" pitchFamily="18" charset="0"/>
              </a:rPr>
              <a:t>curve ratios of a basic </a:t>
            </a:r>
            <a:r>
              <a:rPr kumimoji="0" lang="en-US" altLang="en-US" sz="900" b="1" i="0"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Times New Roman" panose="02020603050405020304" pitchFamily="18" charset="0"/>
              </a:rPr>
              <a:t>CSDA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2AA8352D-C8CD-40CD-94AB-EC09A1A0C790}"/>
              </a:ext>
            </a:extLst>
          </p:cNvPr>
          <p:cNvSpPr txBox="1"/>
          <p:nvPr/>
        </p:nvSpPr>
        <p:spPr>
          <a:xfrm>
            <a:off x="4931229" y="2331396"/>
            <a:ext cx="7260771" cy="703911"/>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can assign calculus independent property to the unit circle paving the way to designate dependent status to the unit parabola.</a:t>
            </a:r>
          </a:p>
        </p:txBody>
      </p:sp>
      <p:sp>
        <p:nvSpPr>
          <p:cNvPr id="15" name="Rectangle 6">
            <a:extLst>
              <a:ext uri="{FF2B5EF4-FFF2-40B4-BE49-F238E27FC236}">
                <a16:creationId xmlns:a16="http://schemas.microsoft.com/office/drawing/2014/main" id="{A8CAA6C9-A013-4F19-85F9-CA8E507FB786}"/>
              </a:ext>
            </a:extLst>
          </p:cNvPr>
          <p:cNvSpPr>
            <a:spLocks noChangeArrowheads="1"/>
          </p:cNvSpPr>
          <p:nvPr/>
        </p:nvSpPr>
        <p:spPr bwMode="auto">
          <a:xfrm>
            <a:off x="616096" y="29808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8">
            <a:extLst>
              <a:ext uri="{FF2B5EF4-FFF2-40B4-BE49-F238E27FC236}">
                <a16:creationId xmlns:a16="http://schemas.microsoft.com/office/drawing/2014/main" id="{E4740AC6-CF9E-41B9-8D33-01D9B077B930}"/>
              </a:ext>
            </a:extLst>
          </p:cNvPr>
          <p:cNvSpPr>
            <a:spLocks noChangeArrowheads="1"/>
          </p:cNvSpPr>
          <p:nvPr/>
        </p:nvSpPr>
        <p:spPr bwMode="auto">
          <a:xfrm>
            <a:off x="4782351" y="3213337"/>
            <a:ext cx="7103751" cy="355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We can now use 1</a:t>
            </a:r>
            <a:r>
              <a:rPr kumimoji="0" lang="en-US" altLang="en-US"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year calculus to analyze energy curves. Note that dependent energy curve (parabola), will readily supply the parabola curve latus rectum as number line meter of position displacement from center of a Gfield system. I will show Gfield (mass/volume) system property can be invested with the independent curve unit circle providing a Gfield working point mass. This next graph will designate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CADA</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system center as central force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a Galilean central curve system and determine Gfield acceleration curvature surrounding a Newtonian point mass. </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05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F8C2D-4DAB-4DB4-8F3F-7EDB7130FEDD}"/>
              </a:ext>
            </a:extLst>
          </p:cNvPr>
          <p:cNvPicPr>
            <a:picLocks noChangeAspect="1"/>
          </p:cNvPicPr>
          <p:nvPr/>
        </p:nvPicPr>
        <p:blipFill>
          <a:blip r:embed="rId2"/>
          <a:stretch>
            <a:fillRect/>
          </a:stretch>
        </p:blipFill>
        <p:spPr>
          <a:xfrm>
            <a:off x="325881" y="216288"/>
            <a:ext cx="5320032" cy="429768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06835C7-DE44-4DEF-B1F1-F2A6CC5C9A5D}"/>
                  </a:ext>
                </a:extLst>
              </p:cNvPr>
              <p:cNvSpPr txBox="1"/>
              <p:nvPr/>
            </p:nvSpPr>
            <p:spPr>
              <a:xfrm>
                <a:off x="5770119" y="788396"/>
                <a:ext cx="6096000" cy="3725572"/>
              </a:xfrm>
              <a:prstGeom prst="rect">
                <a:avLst/>
              </a:prstGeom>
              <a:noFill/>
            </p:spPr>
            <p:txBody>
              <a:bodyPr wrap="square">
                <a:spAutoFit/>
              </a:bodyPr>
              <a:lstStyle/>
              <a:p>
                <a:pPr marL="0" marR="0">
                  <a:lnSpc>
                    <a:spcPct val="115000"/>
                  </a:lnSpc>
                  <a:spcBef>
                    <a:spcPts val="0"/>
                  </a:spcBef>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the players I use to construct shaping energy of our solar population.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 Perihelion (</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π</a:t>
                </a:r>
                <a:r>
                  <a:rPr lang="en-US" sz="1800" dirty="0">
                    <a:effectLst/>
                    <a:latin typeface="Calibri" panose="020F0502020204030204" pitchFamily="34" charset="0"/>
                    <a:ea typeface="Calibri" panose="020F0502020204030204" pitchFamily="34" charset="0"/>
                    <a:cs typeface="Times New Roman" panose="02020603050405020304" pitchFamily="18" charset="0"/>
                  </a:rPr>
                  <a:t>, t)</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 Aphelion (</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α</a:t>
                </a:r>
                <a:r>
                  <a:rPr lang="en-US" sz="1800" dirty="0">
                    <a:effectLst/>
                    <a:latin typeface="Calibri" panose="020F0502020204030204" pitchFamily="34" charset="0"/>
                    <a:ea typeface="Calibri" panose="020F0502020204030204" pitchFamily="34" charset="0"/>
                    <a:cs typeface="Times New Roman" panose="02020603050405020304" pitchFamily="18" charset="0"/>
                  </a:rPr>
                  <a:t>, t)</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Curved Space Focal Radius Event Perihelion </a:t>
                </a:r>
                <a14:m>
                  <m:oMath xmlns:m="http://schemas.openxmlformats.org/officeDocument/2006/math">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e>
                        </m:d>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Curved Space Focal Radius Event Aphelion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𝛼</m:t>
                            </m:r>
                          </m:e>
                        </m:d>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Unit circle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𝐶𝑜𝑠</m:t>
                        </m:r>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𝑆𝑖𝑛</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Unit Parabola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−4</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𝑝</m:t>
                                    </m:r>
                                  </m:e>
                                </m:d>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𝑟</m:t>
                                </m:r>
                              </m:e>
                            </m:d>
                          </m:e>
                        </m:d>
                      </m:e>
                    </m:d>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CSDA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unit parabola construction will have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𝑟</m:t>
                        </m:r>
                      </m:e>
                    </m:d>
                  </m:oMath>
                </a14:m>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always!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C06835C7-DE44-4DEF-B1F1-F2A6CC5C9A5D}"/>
                  </a:ext>
                </a:extLst>
              </p:cNvPr>
              <p:cNvSpPr txBox="1">
                <a:spLocks noRot="1" noChangeAspect="1" noMove="1" noResize="1" noEditPoints="1" noAdjustHandles="1" noChangeArrowheads="1" noChangeShapeType="1" noTextEdit="1"/>
              </p:cNvSpPr>
              <p:nvPr/>
            </p:nvSpPr>
            <p:spPr>
              <a:xfrm>
                <a:off x="5770119" y="788396"/>
                <a:ext cx="6096000" cy="3725572"/>
              </a:xfrm>
              <a:prstGeom prst="rect">
                <a:avLst/>
              </a:prstGeom>
              <a:blipFill>
                <a:blip r:embed="rId3"/>
                <a:stretch>
                  <a:fillRect l="-1100" t="-327" r="-600" b="-1637"/>
                </a:stretch>
              </a:blipFill>
            </p:spPr>
            <p:txBody>
              <a:bodyPr/>
              <a:lstStyle/>
              <a:p>
                <a:r>
                  <a:rPr lang="en-US">
                    <a:noFill/>
                  </a:rPr>
                  <a:t> </a:t>
                </a:r>
              </a:p>
            </p:txBody>
          </p:sp>
        </mc:Fallback>
      </mc:AlternateContent>
    </p:spTree>
    <p:extLst>
      <p:ext uri="{BB962C8B-B14F-4D97-AF65-F5344CB8AC3E}">
        <p14:creationId xmlns:p14="http://schemas.microsoft.com/office/powerpoint/2010/main" val="84575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D5F70-E7B7-4320-8B41-C46F39AC5841}"/>
              </a:ext>
            </a:extLst>
          </p:cNvPr>
          <p:cNvSpPr txBox="1"/>
          <p:nvPr/>
        </p:nvSpPr>
        <p:spPr>
          <a:xfrm>
            <a:off x="189186" y="187722"/>
            <a:ext cx="6096000" cy="3840480"/>
          </a:xfrm>
          <a:prstGeom prst="rect">
            <a:avLst/>
          </a:prstGeom>
          <a:noFill/>
        </p:spPr>
        <p:txBody>
          <a:bodyPr wrap="square">
            <a:spAutoFit/>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Methods of construction: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Gather data of M</a:t>
            </a:r>
            <a:r>
              <a:rPr lang="en-US" sz="1800" baseline="-25000" dirty="0">
                <a:effectLst/>
                <a:latin typeface="Comic Sans MS" panose="030F0702030302020204" pitchFamily="66" charset="0"/>
                <a:ea typeface="Calibri" panose="020F0502020204030204" pitchFamily="34" charset="0"/>
                <a:cs typeface="Times New Roman" panose="02020603050405020304" pitchFamily="18" charset="0"/>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Convert to curved space parameters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Define parameters of construction.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Define both M</a:t>
            </a:r>
            <a:r>
              <a:rPr lang="en-US" sz="1800" baseline="-25000" dirty="0">
                <a:effectLst/>
                <a:latin typeface="Comic Sans MS" panose="030F0702030302020204" pitchFamily="66" charset="0"/>
                <a:ea typeface="Calibri" panose="020F0502020204030204" pitchFamily="34" charset="0"/>
                <a:cs typeface="Times New Roman" panose="02020603050405020304" pitchFamily="18" charset="0"/>
              </a:rPr>
              <a:t>2</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orbit curves.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Next construct spin axis map of both M</a:t>
            </a:r>
            <a:r>
              <a:rPr lang="en-US" sz="1800" baseline="-25000" dirty="0">
                <a:effectLst/>
                <a:latin typeface="Comic Sans MS" panose="030F0702030302020204" pitchFamily="66" charset="0"/>
                <a:ea typeface="Calibri" panose="020F0502020204030204" pitchFamily="34" charset="0"/>
                <a:cs typeface="Times New Roman" panose="02020603050405020304" pitchFamily="18" charset="0"/>
              </a:rPr>
              <a:t>2</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orbit (position, and position energy) curves and their limits.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Superimpose event radii and focal radii on to spin map of energy curves. Find controlling abscissa for energy curve registration in preparation for move from spin axis view of an orbit to curved space view of an accretion plane.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CC427852-75B4-4DEB-BB2B-3E7E8A030B26}"/>
              </a:ext>
            </a:extLst>
          </p:cNvPr>
          <p:cNvSpPr txBox="1"/>
          <p:nvPr/>
        </p:nvSpPr>
        <p:spPr>
          <a:xfrm>
            <a:off x="367862" y="4136359"/>
            <a:ext cx="6096000" cy="1659557"/>
          </a:xfrm>
          <a:prstGeom prst="rect">
            <a:avLst/>
          </a:prstGeom>
          <a:noFill/>
        </p:spPr>
        <p:txBody>
          <a:bodyPr wrap="square">
            <a:spAutoFit/>
          </a:bodyPr>
          <a:lstStyle/>
          <a:p>
            <a:pPr marL="0" marR="0">
              <a:lnSpc>
                <a:spcPct val="115000"/>
              </a:lnSpc>
              <a:spcBef>
                <a:spcPts val="0"/>
              </a:spcBef>
              <a:spcAft>
                <a:spcPts val="1000"/>
              </a:spcAft>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Gfield Orbital. theorem1</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u="sng" dirty="0">
                <a:effectLst/>
                <a:latin typeface="Calibri" panose="020F0502020204030204" pitchFamily="34" charset="0"/>
                <a:ea typeface="Calibri" panose="020F0502020204030204" pitchFamily="34" charset="0"/>
                <a:cs typeface="Calibri" panose="020F0502020204030204" pitchFamily="34" charset="0"/>
              </a:rPr>
              <a:t>on curved space</a:t>
            </a:r>
            <a:r>
              <a:rPr lang="en-US" sz="1800" dirty="0">
                <a:effectLst/>
                <a:latin typeface="Calibri" panose="020F0502020204030204" pitchFamily="34" charset="0"/>
                <a:ea typeface="Calibri" panose="020F0502020204030204" pitchFamily="34" charset="0"/>
                <a:cs typeface="Calibri" panose="020F0502020204030204" pitchFamily="34" charset="0"/>
              </a:rPr>
              <a:t>: the classic geometry frame of reference divides the field phenomena of curved space into two properties. Central properties of a field </a:t>
            </a:r>
            <a:r>
              <a:rPr lang="en-US" sz="1800" b="1" dirty="0">
                <a:effectLst/>
                <a:latin typeface="Calibri" panose="020F0502020204030204" pitchFamily="34" charset="0"/>
                <a:ea typeface="Calibri" panose="020F0502020204030204" pitchFamily="34" charset="0"/>
                <a:cs typeface="Calibri" panose="020F0502020204030204" pitchFamily="34" charset="0"/>
              </a:rPr>
              <a:t>ASI</a:t>
            </a:r>
            <a:r>
              <a:rPr lang="en-US" sz="1800" dirty="0">
                <a:effectLst/>
                <a:latin typeface="Calibri" panose="020F0502020204030204" pitchFamily="34" charset="0"/>
                <a:ea typeface="Calibri" panose="020F0502020204030204" pitchFamily="34" charset="0"/>
                <a:cs typeface="Calibri" panose="020F0502020204030204" pitchFamily="34" charset="0"/>
              </a:rPr>
              <a:t>  (acceleration sphere of influence); and focal properties of a gravity field </a:t>
            </a:r>
            <a:r>
              <a:rPr lang="en-US" sz="1800" b="1" dirty="0">
                <a:effectLst/>
                <a:latin typeface="Calibri" panose="020F0502020204030204" pitchFamily="34" charset="0"/>
                <a:ea typeface="Calibri" panose="020F0502020204030204" pitchFamily="34" charset="0"/>
                <a:cs typeface="Calibri" panose="020F0502020204030204" pitchFamily="34" charset="0"/>
              </a:rPr>
              <a:t>RT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relative tangent</a:t>
            </a:r>
            <a:r>
              <a:rPr lang="en-US" sz="18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4966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D5530-EC06-4D7A-A69E-13915C42DD78}"/>
              </a:ext>
            </a:extLst>
          </p:cNvPr>
          <p:cNvSpPr txBox="1"/>
          <p:nvPr/>
        </p:nvSpPr>
        <p:spPr>
          <a:xfrm>
            <a:off x="840829" y="536672"/>
            <a:ext cx="10342178" cy="4973285"/>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Two types of time squares will be needed to define both acceleration phenomena, one square for Constant Acceleration, and one square for Changing Acceleration. The Constant Acceleration time square is distinct from the Changing Acceleration time square by hypotenuse analysis. The Constant Acceleration square will use a traditional straight-line hypotenuse as time square diagonal, splitting space and time into respective characteristics needed to connect arbitrarily chosen position and potential of the field, directly with the generating central force. A Changing Acceleration time square uses a curved hypotenuse connecting quantified field potential spin of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sourced from its dedicated (point mass) acceleration curvature, converting the 'curving potential' of a g-field point mass, into a gravity field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PRINCIPAL ASI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surface acceleration curve as the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independent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curving potential of a central force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CSDA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Notice in the Changing Acceleration space time square, potential energy of central force acceleration phenomena is no longer curvature of a point but of a surface. The space time square has also been moved into field space where g-field potential is no longer a linear kinetic energy vector normal to a central force surface curve of a time square, but morphs into a perpetual motion radius vector captured between orbit position limits within and on a space&amp;time square curved diagonal with respect to central force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is here, at slope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effectLst/>
                <a:latin typeface="Mathematica"/>
                <a:ea typeface="Calibri" panose="020F0502020204030204" pitchFamily="34" charset="0"/>
                <a:cs typeface="Mathematica"/>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where potential of M</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begins the manufacture of gravity-field induced M</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space curves. </a:t>
            </a:r>
          </a:p>
        </p:txBody>
      </p:sp>
    </p:spTree>
    <p:extLst>
      <p:ext uri="{BB962C8B-B14F-4D97-AF65-F5344CB8AC3E}">
        <p14:creationId xmlns:p14="http://schemas.microsoft.com/office/powerpoint/2010/main" val="119761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BB957-5D20-42B6-9EBB-1F81BABA26D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11811" r="13276"/>
          <a:stretch/>
        </p:blipFill>
        <p:spPr>
          <a:xfrm>
            <a:off x="136635" y="207851"/>
            <a:ext cx="9133490" cy="5412283"/>
          </a:xfrm>
          <a:prstGeom prst="rect">
            <a:avLst/>
          </a:prstGeom>
          <a:ln>
            <a:solidFill>
              <a:schemeClr val="tx1"/>
            </a:solidFill>
          </a:ln>
        </p:spPr>
      </p:pic>
      <p:sp>
        <p:nvSpPr>
          <p:cNvPr id="2" name="TextBox 1">
            <a:extLst>
              <a:ext uri="{FF2B5EF4-FFF2-40B4-BE49-F238E27FC236}">
                <a16:creationId xmlns:a16="http://schemas.microsoft.com/office/drawing/2014/main" id="{9DA8FD7F-DDF6-4A03-A7B9-93D4CDF32D68}"/>
              </a:ext>
            </a:extLst>
          </p:cNvPr>
          <p:cNvSpPr txBox="1"/>
          <p:nvPr/>
        </p:nvSpPr>
        <p:spPr>
          <a:xfrm>
            <a:off x="9386979" y="207851"/>
            <a:ext cx="2668386" cy="2308324"/>
          </a:xfrm>
          <a:prstGeom prst="rect">
            <a:avLst/>
          </a:prstGeom>
          <a:noFill/>
        </p:spPr>
        <p:txBody>
          <a:bodyPr wrap="square" rtlCol="0">
            <a:spAutoFit/>
          </a:bodyPr>
          <a:lstStyle/>
          <a:p>
            <a:r>
              <a:rPr lang="en-US" dirty="0"/>
              <a:t>Let (c) be abscissa limit perihelion. Focal radius (h) has magnitude (2-</a:t>
            </a:r>
            <a:r>
              <a:rPr lang="en-US" i="1" dirty="0"/>
              <a:t>f</a:t>
            </a:r>
            <a:r>
              <a:rPr lang="en-US" dirty="0"/>
              <a:t>(r)). Subtract 1 from result for shaping radii </a:t>
            </a:r>
            <a:r>
              <a:rPr lang="en-US" dirty="0" err="1"/>
              <a:t>highe</a:t>
            </a:r>
            <a:r>
              <a:rPr lang="en-US" dirty="0"/>
              <a:t> limit.</a:t>
            </a:r>
          </a:p>
          <a:p>
            <a:r>
              <a:rPr lang="en-US" dirty="0"/>
              <a:t>Construct spin curve (</a:t>
            </a:r>
            <a:r>
              <a:rPr lang="en-US" dirty="0" err="1"/>
              <a:t>i</a:t>
            </a:r>
            <a:r>
              <a:rPr lang="en-US" dirty="0"/>
              <a:t>) with (c) and shaping curve </a:t>
            </a:r>
            <a:r>
              <a:rPr lang="en-US" dirty="0" err="1"/>
              <a:t>elimit</a:t>
            </a:r>
            <a:r>
              <a:rPr lang="en-US" dirty="0"/>
              <a:t>.</a:t>
            </a:r>
          </a:p>
        </p:txBody>
      </p:sp>
    </p:spTree>
    <p:extLst>
      <p:ext uri="{BB962C8B-B14F-4D97-AF65-F5344CB8AC3E}">
        <p14:creationId xmlns:p14="http://schemas.microsoft.com/office/powerpoint/2010/main" val="170070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A31038-238A-4A1A-B644-A98EFB46F48A}"/>
              </a:ext>
            </a:extLst>
          </p:cNvPr>
          <p:cNvSpPr>
            <a:spLocks noChangeArrowheads="1"/>
          </p:cNvSpPr>
          <p:nvPr/>
        </p:nvSpPr>
        <p:spPr bwMode="auto">
          <a:xfrm>
            <a:off x="2487143" y="0"/>
            <a:ext cx="7981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orbit energy curves at M1 spin axis;	Alexander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Created with </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hlinkClick r:id="rId2"/>
              </a:rPr>
              <a:t>GeoGebra</a:t>
            </a:r>
            <a:r>
              <a:rPr kumimoji="0" lang="en-US" altLang="en-US" b="0" i="0" u="none" strike="noStrike" cap="none" normalizeH="0" baseline="0" dirty="0">
                <a:ln>
                  <a:noFill/>
                </a:ln>
                <a:solidFill>
                  <a:schemeClr val="tx1"/>
                </a:solidFill>
                <a:effectLst/>
              </a:rPr>
              <a:t> </a:t>
            </a:r>
          </a:p>
        </p:txBody>
      </p:sp>
      <p:graphicFrame>
        <p:nvGraphicFramePr>
          <p:cNvPr id="8" name="Object 7">
            <a:extLst>
              <a:ext uri="{FF2B5EF4-FFF2-40B4-BE49-F238E27FC236}">
                <a16:creationId xmlns:a16="http://schemas.microsoft.com/office/drawing/2014/main" id="{5C44474D-D97F-4394-99FF-EF2CCBCC5BFD}"/>
              </a:ext>
            </a:extLst>
          </p:cNvPr>
          <p:cNvGraphicFramePr>
            <a:graphicFrameLocks noChangeAspect="1"/>
          </p:cNvGraphicFramePr>
          <p:nvPr>
            <p:extLst>
              <p:ext uri="{D42A27DB-BD31-4B8C-83A1-F6EECF244321}">
                <p14:modId xmlns:p14="http://schemas.microsoft.com/office/powerpoint/2010/main" val="1209536808"/>
              </p:ext>
            </p:extLst>
          </p:nvPr>
        </p:nvGraphicFramePr>
        <p:xfrm>
          <a:off x="293742" y="510079"/>
          <a:ext cx="8934341" cy="5486400"/>
        </p:xfrm>
        <a:graphic>
          <a:graphicData uri="http://schemas.openxmlformats.org/presentationml/2006/ole">
            <mc:AlternateContent xmlns:mc="http://schemas.openxmlformats.org/markup-compatibility/2006">
              <mc:Choice xmlns:v="urn:schemas-microsoft-com:vml" Requires="v">
                <p:oleObj name="Document" r:id="rId3" imgW="5949456" imgH="3717065" progId="Word.Document.12">
                  <p:embed/>
                </p:oleObj>
              </mc:Choice>
              <mc:Fallback>
                <p:oleObj name="Document" r:id="rId3" imgW="5949456" imgH="3717065" progId="Word.Document.12">
                  <p:embed/>
                  <p:pic>
                    <p:nvPicPr>
                      <p:cNvPr id="0" name=""/>
                      <p:cNvPicPr/>
                      <p:nvPr/>
                    </p:nvPicPr>
                    <p:blipFill>
                      <a:blip r:embed="rId4"/>
                      <a:stretch>
                        <a:fillRect/>
                      </a:stretch>
                    </p:blipFill>
                    <p:spPr>
                      <a:xfrm>
                        <a:off x="293742" y="510079"/>
                        <a:ext cx="8934341" cy="548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2C53DC-8BB5-493B-887B-50C16AFD9201}"/>
                  </a:ext>
                </a:extLst>
              </p:cNvPr>
              <p:cNvSpPr txBox="1"/>
              <p:nvPr/>
            </p:nvSpPr>
            <p:spPr>
              <a:xfrm>
                <a:off x="8298690" y="510079"/>
                <a:ext cx="3968522" cy="4247317"/>
              </a:xfrm>
              <a:prstGeom prst="rect">
                <a:avLst/>
              </a:prstGeom>
              <a:noFill/>
            </p:spPr>
            <p:txBody>
              <a:bodyPr wrap="none" rtlCol="0">
                <a:spAutoFit/>
              </a:bodyPr>
              <a:lstStyle/>
              <a:p>
                <a:r>
                  <a:rPr lang="en-US" dirty="0"/>
                  <a:t>Curve (a) G-field </a:t>
                </a:r>
                <a:r>
                  <a:rPr lang="en-US" dirty="0" err="1"/>
                  <a:t>porential</a:t>
                </a:r>
                <a:endParaRPr lang="en-US" dirty="0"/>
              </a:p>
              <a:p>
                <a:r>
                  <a:rPr lang="en-US" dirty="0"/>
                  <a:t>Curve (b) dependent period curve</a:t>
                </a:r>
              </a:p>
              <a:p>
                <a:r>
                  <a:rPr lang="en-US" dirty="0"/>
                  <a:t>(c) Orbit limit perihelion</a:t>
                </a:r>
              </a:p>
              <a:p>
                <a:r>
                  <a:rPr lang="en-US" dirty="0"/>
                  <a:t>(d) Orbit limit aphelion</a:t>
                </a:r>
              </a:p>
              <a:p>
                <a:r>
                  <a:rPr lang="en-US" dirty="0"/>
                  <a:t>(e) Low energy limit aphelion</a:t>
                </a:r>
              </a:p>
              <a:p>
                <a:r>
                  <a:rPr lang="en-US" dirty="0"/>
                  <a:t>(f) High energy limit perihelion</a:t>
                </a:r>
              </a:p>
              <a:p>
                <a:r>
                  <a:rPr lang="en-US" dirty="0"/>
                  <a:t>(g) Orbit energy perihelion</a:t>
                </a:r>
              </a:p>
              <a:p>
                <a:r>
                  <a:rPr lang="en-US" dirty="0"/>
                  <a:t>(h) Position vector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e>
                    </m:d>
                  </m:oMath>
                </a14:m>
                <a:r>
                  <a:rPr lang="en-US" dirty="0"/>
                  <a:t> perihelion </a:t>
                </a:r>
              </a:p>
              <a:p>
                <a:r>
                  <a:rPr lang="en-US" dirty="0"/>
                  <a:t>(</a:t>
                </a:r>
                <a:r>
                  <a:rPr lang="en-US" dirty="0" err="1"/>
                  <a:t>i</a:t>
                </a:r>
                <a:r>
                  <a:rPr lang="en-US" dirty="0"/>
                  <a:t>) Orbit high energy transfer to M1 spin</a:t>
                </a:r>
              </a:p>
              <a:p>
                <a:r>
                  <a:rPr lang="en-US" dirty="0"/>
                  <a:t>(j) Orbit low energy transfer to M1 spin</a:t>
                </a:r>
              </a:p>
              <a:p>
                <a:r>
                  <a:rPr lang="en-US" dirty="0"/>
                  <a:t>(k) Orbit energy aphelion</a:t>
                </a:r>
              </a:p>
              <a:p>
                <a:r>
                  <a:rPr lang="en-US" dirty="0"/>
                  <a:t>(l) Position vector aphelion</a:t>
                </a:r>
              </a:p>
              <a:p>
                <a:r>
                  <a:rPr lang="en-US" dirty="0"/>
                  <a:t>(m) Orbit energy curve aphelion</a:t>
                </a:r>
              </a:p>
              <a:p>
                <a:r>
                  <a:rPr lang="en-US" dirty="0"/>
                  <a:t>(n) Curved space directrix</a:t>
                </a:r>
              </a:p>
              <a:p>
                <a:pPr marL="400050" indent="-400050">
                  <a:buAutoNum type="romanLcParenBoth"/>
                </a:pPr>
                <a:endParaRPr lang="en-US" dirty="0"/>
              </a:p>
            </p:txBody>
          </p:sp>
        </mc:Choice>
        <mc:Fallback xmlns="">
          <p:sp>
            <p:nvSpPr>
              <p:cNvPr id="9" name="TextBox 8">
                <a:extLst>
                  <a:ext uri="{FF2B5EF4-FFF2-40B4-BE49-F238E27FC236}">
                    <a16:creationId xmlns:a16="http://schemas.microsoft.com/office/drawing/2014/main" id="{942C53DC-8BB5-493B-887B-50C16AFD9201}"/>
                  </a:ext>
                </a:extLst>
              </p:cNvPr>
              <p:cNvSpPr txBox="1">
                <a:spLocks noRot="1" noChangeAspect="1" noMove="1" noResize="1" noEditPoints="1" noAdjustHandles="1" noChangeArrowheads="1" noChangeShapeType="1" noTextEdit="1"/>
              </p:cNvSpPr>
              <p:nvPr/>
            </p:nvSpPr>
            <p:spPr>
              <a:xfrm>
                <a:off x="8298690" y="510079"/>
                <a:ext cx="3968522" cy="4247317"/>
              </a:xfrm>
              <a:prstGeom prst="rect">
                <a:avLst/>
              </a:prstGeom>
              <a:blipFill>
                <a:blip r:embed="rId5"/>
                <a:stretch>
                  <a:fillRect l="-1229" t="-862" r="-614"/>
                </a:stretch>
              </a:blipFill>
            </p:spPr>
            <p:txBody>
              <a:bodyPr/>
              <a:lstStyle/>
              <a:p>
                <a:r>
                  <a:rPr lang="en-US">
                    <a:noFill/>
                  </a:rPr>
                  <a:t> </a:t>
                </a:r>
              </a:p>
            </p:txBody>
          </p:sp>
        </mc:Fallback>
      </mc:AlternateContent>
    </p:spTree>
    <p:extLst>
      <p:ext uri="{BB962C8B-B14F-4D97-AF65-F5344CB8AC3E}">
        <p14:creationId xmlns:p14="http://schemas.microsoft.com/office/powerpoint/2010/main" val="370435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376DAE-0C37-4BCF-8A6A-F66402E7145D}"/>
                  </a:ext>
                </a:extLst>
              </p:cNvPr>
              <p:cNvSpPr txBox="1"/>
              <p:nvPr/>
            </p:nvSpPr>
            <p:spPr>
              <a:xfrm>
                <a:off x="1250731" y="184575"/>
                <a:ext cx="6096000" cy="3887539"/>
              </a:xfrm>
              <a:prstGeom prst="rect">
                <a:avLst/>
              </a:prstGeom>
              <a:noFill/>
            </p:spPr>
            <p:txBody>
              <a:bodyPr wrap="square">
                <a:spAutoFit/>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 next provide a list of entry level curves and lines for the orbit period of Mercury in parametric geometry form.</a:t>
                </a:r>
              </a:p>
              <a:p>
                <a:pPr marL="342900" marR="0" lvl="0" indent="-342900">
                  <a:lnSpc>
                    <a:spcPct val="150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Perihelion…</a:t>
                </a:r>
                <a14:m>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1.5887,</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Aphelion…</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2.4113,</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Energy level perihelion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β</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,0.3690</m:t>
                        </m:r>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Energy level aphelion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f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α</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−0.4536</m:t>
                        </m:r>
                      </m:e>
                    </m:d>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Focal radius (</a:t>
                </a:r>
                <a:r>
                  <a:rPr lang="en-US" sz="1800" dirty="0">
                    <a:effectLst/>
                    <a:latin typeface="Cambria Math" panose="02040503050406030204" pitchFamily="18" charset="0"/>
                    <a:ea typeface="Times New Roman" panose="02020603050405020304" pitchFamily="18" charset="0"/>
                    <a:cs typeface="Times New Roman" panose="02020603050405020304" pitchFamily="18" charset="0"/>
                  </a:rPr>
                  <a:t>β</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[1.6310]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Focal radius (</a:t>
                </a:r>
                <a:r>
                  <a:rPr lang="en-US" sz="1800" dirty="0">
                    <a:effectLst/>
                    <a:latin typeface="Cambria Math" panose="02040503050406030204" pitchFamily="18" charset="0"/>
                    <a:ea typeface="Calibri" panose="020F0502020204030204" pitchFamily="34" charset="0"/>
                    <a:cs typeface="Times New Roman" panose="02020603050405020304" pitchFamily="18" charset="0"/>
                  </a:rPr>
                  <a:t>α</a:t>
                </a:r>
                <a:r>
                  <a:rPr lang="en-US" sz="1800" dirty="0">
                    <a:effectLst/>
                    <a:latin typeface="Calibri" panose="020F0502020204030204" pitchFamily="34" charset="0"/>
                    <a:ea typeface="Calibri" panose="020F0502020204030204" pitchFamily="34" charset="0"/>
                    <a:cs typeface="Times New Roman" panose="02020603050405020304" pitchFamily="18" charset="0"/>
                  </a:rPr>
                  <a:t>)... [2.4536]</a:t>
                </a:r>
              </a:p>
            </p:txBody>
          </p:sp>
        </mc:Choice>
        <mc:Fallback xmlns="">
          <p:sp>
            <p:nvSpPr>
              <p:cNvPr id="3" name="TextBox 2">
                <a:extLst>
                  <a:ext uri="{FF2B5EF4-FFF2-40B4-BE49-F238E27FC236}">
                    <a16:creationId xmlns:a16="http://schemas.microsoft.com/office/drawing/2014/main" id="{50376DAE-0C37-4BCF-8A6A-F66402E7145D}"/>
                  </a:ext>
                </a:extLst>
              </p:cNvPr>
              <p:cNvSpPr txBox="1">
                <a:spLocks noRot="1" noChangeAspect="1" noMove="1" noResize="1" noEditPoints="1" noAdjustHandles="1" noChangeArrowheads="1" noChangeShapeType="1" noTextEdit="1"/>
              </p:cNvSpPr>
              <p:nvPr/>
            </p:nvSpPr>
            <p:spPr>
              <a:xfrm>
                <a:off x="1250731" y="184575"/>
                <a:ext cx="6096000" cy="3887539"/>
              </a:xfrm>
              <a:prstGeom prst="rect">
                <a:avLst/>
              </a:prstGeom>
              <a:blipFill>
                <a:blip r:embed="rId2"/>
                <a:stretch>
                  <a:fillRect l="-1000" r="-500" b="-15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10E843-753F-4DC6-8694-C5A07B88EA96}"/>
                  </a:ext>
                </a:extLst>
              </p:cNvPr>
              <p:cNvSpPr txBox="1"/>
              <p:nvPr/>
            </p:nvSpPr>
            <p:spPr>
              <a:xfrm>
                <a:off x="5654565" y="2387602"/>
                <a:ext cx="6096000" cy="3181127"/>
              </a:xfrm>
              <a:prstGeom prst="rect">
                <a:avLst/>
              </a:prstGeom>
              <a:noFill/>
            </p:spPr>
            <p:txBody>
              <a:bodyPr wrap="square">
                <a:spAutoFit/>
              </a:bodyPr>
              <a:lstStyle/>
              <a:p>
                <a:pPr marL="45720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smtClean="0">
                          <a:effectLst/>
                          <a:latin typeface="Cambria Math" panose="02040503050406030204" pitchFamily="18" charset="0"/>
                          <a:ea typeface="Calibri" panose="020F0502020204030204" pitchFamily="34" charset="0"/>
                          <a:cs typeface="Times New Roman" panose="02020603050405020304" pitchFamily="18" charset="0"/>
                        </a:rPr>
                        <m:t>ParametricPlot</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 1</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]},{1.5887,</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},{2.41133,</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,0.36901</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,−0.45363</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i="1" dirty="0">
                  <a:effectLst/>
                  <a:latin typeface="Cambria Math" panose="02040503050406030204" pitchFamily="18"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1800">
                              <a:effectLst/>
                              <a:latin typeface="Calibri" panose="020F0502020204030204" pitchFamily="34" charset="0"/>
                              <a:ea typeface="Calibri" panose="020F0502020204030204" pitchFamily="34" charset="0"/>
                              <a:cs typeface="Times New Roman" panose="02020603050405020304" pitchFamily="18" charset="0"/>
                            </a:rPr>
                            <m:t>.63</m:t>
                          </m:r>
                          <m:r>
                            <m:rPr>
                              <m:nor/>
                            </m:rPr>
                            <a:rPr lang="en-US" sz="18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+1.5887, </m:t>
                          </m:r>
                          <m:r>
                            <m:rPr>
                              <m:nor/>
                            </m:rPr>
                            <a:rPr lang="en-US" sz="1800">
                              <a:effectLst/>
                              <a:latin typeface="Calibri" panose="020F0502020204030204" pitchFamily="34" charset="0"/>
                              <a:ea typeface="Calibri" panose="020F0502020204030204" pitchFamily="34" charset="0"/>
                              <a:cs typeface="Times New Roman" panose="02020603050405020304" pitchFamily="18" charset="0"/>
                            </a:rPr>
                            <m:t>.63</m:t>
                          </m:r>
                          <m:r>
                            <m:rPr>
                              <m:nor/>
                            </m:rPr>
                            <a:rPr lang="en-US" sz="18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+0.3690</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{1.4536</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Cos</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]+2.4113, 1.4536</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Sin</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]±0.4536}},</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1200"/>
                  </a:spcBef>
                  <a:spcAft>
                    <a:spcPts val="10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effectLst/>
                          <a:latin typeface="Cambria Math" panose="02040503050406030204" pitchFamily="18" charset="0"/>
                          <a:ea typeface="Calibri" panose="020F0502020204030204" pitchFamily="34" charset="0"/>
                          <a:cs typeface="Times New Roman" panose="02020603050405020304" pitchFamily="18" charset="0"/>
                        </a:rPr>
                        <m:t>,−2, 5},</m:t>
                      </m:r>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PlotRange</m:t>
                      </m:r>
                      <m:r>
                        <a:rPr lang="en-US" sz="1800" i="1">
                          <a:effectLst/>
                          <a:latin typeface="Cambria Math" panose="02040503050406030204" pitchFamily="18" charset="0"/>
                          <a:ea typeface="Calibri" panose="020F0502020204030204" pitchFamily="34" charset="0"/>
                          <a:cs typeface="Times New Roman" panose="02020603050405020304" pitchFamily="18" charset="0"/>
                        </a:rPr>
                        <m:t>→{{−2, 5},{</m:t>
                      </m:r>
                      <m:f>
                        <m:fPr>
                          <m:type m:val="li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E10E843-753F-4DC6-8694-C5A07B88EA96}"/>
                  </a:ext>
                </a:extLst>
              </p:cNvPr>
              <p:cNvSpPr txBox="1">
                <a:spLocks noRot="1" noChangeAspect="1" noMove="1" noResize="1" noEditPoints="1" noAdjustHandles="1" noChangeArrowheads="1" noChangeShapeType="1" noTextEdit="1"/>
              </p:cNvSpPr>
              <p:nvPr/>
            </p:nvSpPr>
            <p:spPr>
              <a:xfrm>
                <a:off x="5654565" y="2387602"/>
                <a:ext cx="6096000" cy="318112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992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56436-C3F4-413C-8C97-1F765DCAAF79}"/>
              </a:ext>
            </a:extLst>
          </p:cNvPr>
          <p:cNvPicPr>
            <a:picLocks noChangeAspect="1"/>
          </p:cNvPicPr>
          <p:nvPr/>
        </p:nvPicPr>
        <p:blipFill>
          <a:blip r:embed="rId2"/>
          <a:stretch>
            <a:fillRect/>
          </a:stretch>
        </p:blipFill>
        <p:spPr>
          <a:xfrm>
            <a:off x="158712" y="244674"/>
            <a:ext cx="6659595" cy="3657600"/>
          </a:xfrm>
          <a:prstGeom prst="rect">
            <a:avLst/>
          </a:prstGeom>
        </p:spPr>
      </p:pic>
      <p:sp>
        <p:nvSpPr>
          <p:cNvPr id="5" name="TextBox 4">
            <a:extLst>
              <a:ext uri="{FF2B5EF4-FFF2-40B4-BE49-F238E27FC236}">
                <a16:creationId xmlns:a16="http://schemas.microsoft.com/office/drawing/2014/main" id="{A04EB4A8-F1F5-4BA0-B00D-EA786DFDEFF1}"/>
              </a:ext>
            </a:extLst>
          </p:cNvPr>
          <p:cNvSpPr txBox="1"/>
          <p:nvPr/>
        </p:nvSpPr>
        <p:spPr>
          <a:xfrm>
            <a:off x="8271641" y="244674"/>
            <a:ext cx="2480441" cy="2296654"/>
          </a:xfrm>
          <a:prstGeom prst="rect">
            <a:avLst/>
          </a:prstGeom>
          <a:noFill/>
        </p:spPr>
        <p:txBody>
          <a:bodyPr wrap="square">
            <a:spAutoFit/>
          </a:bodyPr>
          <a:lstStyle/>
          <a:p>
            <a:pPr marL="0" marR="0">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Orbit limits are found as end point time square diagonal defining period time curve in the Space&amp;Time square construction of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CSDA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F1C5C218-3761-4A83-B6C6-92347503778B}"/>
              </a:ext>
            </a:extLst>
          </p:cNvPr>
          <p:cNvGraphicFramePr>
            <a:graphicFrameLocks noGrp="1"/>
          </p:cNvGraphicFramePr>
          <p:nvPr>
            <p:extLst>
              <p:ext uri="{D42A27DB-BD31-4B8C-83A1-F6EECF244321}">
                <p14:modId xmlns:p14="http://schemas.microsoft.com/office/powerpoint/2010/main" val="2168174393"/>
              </p:ext>
            </p:extLst>
          </p:nvPr>
        </p:nvGraphicFramePr>
        <p:xfrm>
          <a:off x="7532883" y="2966131"/>
          <a:ext cx="3957955" cy="603696"/>
        </p:xfrm>
        <a:graphic>
          <a:graphicData uri="http://schemas.openxmlformats.org/drawingml/2006/table">
            <a:tbl>
              <a:tblPr firstRow="1" firstCol="1" bandRow="1"/>
              <a:tblGrid>
                <a:gridCol w="1978660">
                  <a:extLst>
                    <a:ext uri="{9D8B030D-6E8A-4147-A177-3AD203B41FA5}">
                      <a16:colId xmlns:a16="http://schemas.microsoft.com/office/drawing/2014/main" val="2640218392"/>
                    </a:ext>
                  </a:extLst>
                </a:gridCol>
                <a:gridCol w="1979295">
                  <a:extLst>
                    <a:ext uri="{9D8B030D-6E8A-4147-A177-3AD203B41FA5}">
                      <a16:colId xmlns:a16="http://schemas.microsoft.com/office/drawing/2014/main" val="2989416750"/>
                    </a:ext>
                  </a:extLst>
                </a:gridCol>
              </a:tblGrid>
              <a:tr h="0">
                <a:tc>
                  <a:txBody>
                    <a:bodyPr/>
                    <a:lstStyle/>
                    <a:p>
                      <a:pPr marL="0" marR="0" algn="l">
                        <a:lnSpc>
                          <a:spcPct val="150000"/>
                        </a:lnSpc>
                        <a:spcBef>
                          <a:spcPts val="0"/>
                        </a:spcBef>
                        <a:spcAft>
                          <a:spcPts val="10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Perihelion MERCURY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10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1.5887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006427"/>
                  </a:ext>
                </a:extLst>
              </a:tr>
              <a:tr h="0">
                <a:tc>
                  <a:txBody>
                    <a:bodyPr/>
                    <a:lstStyle/>
                    <a:p>
                      <a:pPr marL="0" marR="0" algn="l">
                        <a:lnSpc>
                          <a:spcPct val="150000"/>
                        </a:lnSpc>
                        <a:spcBef>
                          <a:spcPts val="0"/>
                        </a:spcBef>
                        <a:spcAft>
                          <a:spcPts val="1000"/>
                        </a:spcAft>
                      </a:pPr>
                      <a:r>
                        <a:rPr lang="en-US" sz="1000" i="1">
                          <a:effectLst/>
                          <a:latin typeface="Times New Roman" panose="02020603050405020304" pitchFamily="18" charset="0"/>
                          <a:ea typeface="Calibri" panose="020F0502020204030204" pitchFamily="34" charset="0"/>
                          <a:cs typeface="Times New Roman" panose="02020603050405020304" pitchFamily="18" charset="0"/>
                        </a:rPr>
                        <a:t> f </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r>
                        <a:rPr lang="en-US" sz="1000">
                          <a:effectLst/>
                          <a:latin typeface="Cambria Math" panose="02040503050406030204" pitchFamily="18" charset="0"/>
                          <a:ea typeface="Calibri" panose="020F0502020204030204" pitchFamily="34" charset="0"/>
                          <a:cs typeface="Times New Roman" panose="02020603050405020304" pitchFamily="18" charset="0"/>
                        </a:rPr>
                        <a:t>β</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1000"/>
                        </a:spcAft>
                        <a:tabLst>
                          <a:tab pos="1146810" algn="r"/>
                        </a:tabLst>
                      </a:pPr>
                      <a:r>
                        <a:rPr lang="en-US" sz="1000">
                          <a:effectLst/>
                          <a:latin typeface="Times New Roman" panose="02020603050405020304" pitchFamily="18" charset="0"/>
                          <a:ea typeface="Calibri" panose="020F0502020204030204" pitchFamily="34" charset="0"/>
                          <a:cs typeface="Times New Roman" panose="02020603050405020304" pitchFamily="18" charset="0"/>
                        </a:rPr>
                        <a:t>0.36900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362705"/>
                  </a:ext>
                </a:extLst>
              </a:tr>
              <a:tr h="0">
                <a:tc>
                  <a:txBody>
                    <a:bodyPr/>
                    <a:lstStyle/>
                    <a:p>
                      <a:pPr marL="0" marR="0" algn="l">
                        <a:lnSpc>
                          <a:spcPct val="150000"/>
                        </a:lnSpc>
                        <a:spcBef>
                          <a:spcPts val="0"/>
                        </a:spcBef>
                        <a:spcAft>
                          <a:spcPts val="1000"/>
                        </a:spcAft>
                      </a:pPr>
                      <a:r>
                        <a:rPr lang="en-US" sz="1000">
                          <a:effectLst/>
                          <a:latin typeface="Times New Roman" panose="02020603050405020304" pitchFamily="18" charset="0"/>
                          <a:ea typeface="Calibri" panose="020F0502020204030204" pitchFamily="34" charset="0"/>
                          <a:cs typeface="Times New Roman" panose="02020603050405020304" pitchFamily="18" charset="0"/>
                        </a:rPr>
                        <a:t>Focal radius (</a:t>
                      </a:r>
                      <a:r>
                        <a:rPr lang="en-US" sz="1000">
                          <a:effectLst/>
                          <a:latin typeface="Cambria Math" panose="02040503050406030204" pitchFamily="18" charset="0"/>
                          <a:ea typeface="Calibri" panose="020F0502020204030204" pitchFamily="34" charset="0"/>
                          <a:cs typeface="Times New Roman" panose="02020603050405020304" pitchFamily="18" charset="0"/>
                        </a:rPr>
                        <a:t>β</a:t>
                      </a:r>
                      <a:r>
                        <a:rPr lang="en-US" sz="1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10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1.63100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015559"/>
                  </a:ext>
                </a:extLst>
              </a:tr>
            </a:tbl>
          </a:graphicData>
        </a:graphic>
      </p:graphicFrame>
      <p:sp>
        <p:nvSpPr>
          <p:cNvPr id="12" name="TextBox 11">
            <a:extLst>
              <a:ext uri="{FF2B5EF4-FFF2-40B4-BE49-F238E27FC236}">
                <a16:creationId xmlns:a16="http://schemas.microsoft.com/office/drawing/2014/main" id="{6BC63DB9-DC6B-44F6-ABA9-4DD1014B3EA9}"/>
              </a:ext>
            </a:extLst>
          </p:cNvPr>
          <p:cNvSpPr txBox="1"/>
          <p:nvPr/>
        </p:nvSpPr>
        <p:spPr>
          <a:xfrm>
            <a:off x="851338" y="4008445"/>
            <a:ext cx="10195034" cy="2308324"/>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One of the most important things needed for curve registration is to identify square space variables. Principal variable will be the event radius. This term becomes the controlling abscissa of construction. The event radius is the original square space comparative for Gfield mechanical orbit computation where (r) varies inversely as degree 2. I have marked the event radius and have laid out parameters of both square space and curved space orbit diameters with respect to </a:t>
            </a:r>
            <a:r>
              <a:rPr lang="en-US" sz="1800" b="1"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 The focal radius provides meter for the changing mechanical energy experienced by an event radius orbit curve. As M</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 steps through the period of orbit, time changing orbit energy causes the orbit to curve more toward M</a:t>
            </a:r>
            <a:r>
              <a:rPr lang="en-US" sz="1800" baseline="-25000" dirty="0">
                <a:effectLst/>
                <a:latin typeface="Times New Roman" panose="02020603050405020304" pitchFamily="18" charset="0"/>
                <a:ea typeface="Calibri" panose="020F0502020204030204" pitchFamily="34" charset="0"/>
              </a:rPr>
              <a:t>1</a:t>
            </a:r>
            <a:r>
              <a:rPr lang="en-US" sz="1800" dirty="0">
                <a:effectLst/>
                <a:latin typeface="Times New Roman" panose="02020603050405020304" pitchFamily="18" charset="0"/>
                <a:ea typeface="Calibri" panose="020F0502020204030204" pitchFamily="34" charset="0"/>
              </a:rPr>
              <a:t> as perihelion looms and allows escape from M</a:t>
            </a:r>
            <a:r>
              <a:rPr lang="en-US" sz="1800" baseline="-25000" dirty="0">
                <a:effectLst/>
                <a:latin typeface="Times New Roman" panose="02020603050405020304" pitchFamily="18" charset="0"/>
                <a:ea typeface="Calibri" panose="020F0502020204030204" pitchFamily="34" charset="0"/>
              </a:rPr>
              <a:t>1</a:t>
            </a:r>
            <a:r>
              <a:rPr lang="en-US" sz="1800" dirty="0">
                <a:effectLst/>
                <a:latin typeface="Times New Roman" panose="02020603050405020304" pitchFamily="18" charset="0"/>
                <a:ea typeface="Calibri" panose="020F0502020204030204" pitchFamily="34" charset="0"/>
              </a:rPr>
              <a:t> to return to aphelion on a releasing opening energy curve</a:t>
            </a:r>
            <a:endParaRPr lang="en-US" dirty="0"/>
          </a:p>
        </p:txBody>
      </p:sp>
    </p:spTree>
    <p:extLst>
      <p:ext uri="{BB962C8B-B14F-4D97-AF65-F5344CB8AC3E}">
        <p14:creationId xmlns:p14="http://schemas.microsoft.com/office/powerpoint/2010/main" val="1850046332"/>
      </p:ext>
    </p:extLst>
  </p:cSld>
  <p:clrMapOvr>
    <a:masterClrMapping/>
  </p:clrMapOvr>
</p:sld>
</file>

<file path=ppt/theme/theme1.xml><?xml version="1.0" encoding="utf-8"?>
<a:theme xmlns:a="http://schemas.openxmlformats.org/drawingml/2006/main" name="Gallery">
  <a:themeElements>
    <a:clrScheme name="Gallery">
      <a:dk1>
        <a:sysClr val="windowText" lastClr="FFFFFF"/>
      </a:dk1>
      <a:lt1>
        <a:sysClr val="window" lastClr="000000"/>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3894</TotalTime>
  <Words>1521</Words>
  <Application>Microsoft Office PowerPoint</Application>
  <PresentationFormat>Widescreen</PresentationFormat>
  <Paragraphs>80</Paragraphs>
  <Slides>13</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4" baseType="lpstr">
      <vt:lpstr>Arial</vt:lpstr>
      <vt:lpstr>Calibri</vt:lpstr>
      <vt:lpstr>Calibri Light</vt:lpstr>
      <vt:lpstr>Cambria Math</vt:lpstr>
      <vt:lpstr>Comic Sans MS</vt:lpstr>
      <vt:lpstr>Gill Sans MT</vt:lpstr>
      <vt:lpstr>Mathematica</vt:lpstr>
      <vt:lpstr>Symbol</vt:lpstr>
      <vt:lpstr>Times New Roman</vt:lpstr>
      <vt:lpstr>Gallery</vt:lpstr>
      <vt:lpstr>Document</vt:lpstr>
      <vt:lpstr>When constructing the orbit of Mercury, a ‘neat and clean’ square space ellipse fails to close where it should. This perceived geometric failure causes the orbit to rotate in space. This paper explorers Galilean Circular Energy Curves as a means to close such perceived irregular square space orbit phenomena. Using Euclidean Geometry, Descartes Analytic Geometry, and Elementary Calculus provides a curved space perception that will close an adjusted Keplerian Elliptical orbit allowing rotation in space with a ‘neat clean’ square space plane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constructing the orbit of Mercury, a ‘neat and clean’ square space ellipse fails to close where it should. This perceived geometric failure causes the orbit to rotate in space. This paper explorers Galilean Circular Energy Curves as a means to close such perceived irregular square space orbit phenomena. Using Euclidean Geometry, Descartes Analytic Geometry, and Elementary Calculus provides a curved space perception that will close an adjusted Keplerian Elliptical orbit allowing rotation in space with a ‘neat clean’ square space plane </dc:title>
  <dc:creator>nor and al garron</dc:creator>
  <cp:lastModifiedBy>Alexander Garron</cp:lastModifiedBy>
  <cp:revision>18</cp:revision>
  <dcterms:created xsi:type="dcterms:W3CDTF">2021-02-28T12:14:43Z</dcterms:created>
  <dcterms:modified xsi:type="dcterms:W3CDTF">2021-03-30T05:01:43Z</dcterms:modified>
</cp:coreProperties>
</file>